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15"/>
  </p:notesMasterIdLst>
  <p:sldIdLst>
    <p:sldId id="256" r:id="rId2"/>
    <p:sldId id="259" r:id="rId3"/>
    <p:sldId id="258" r:id="rId4"/>
    <p:sldId id="268" r:id="rId5"/>
    <p:sldId id="263" r:id="rId6"/>
    <p:sldId id="270" r:id="rId7"/>
    <p:sldId id="275" r:id="rId8"/>
    <p:sldId id="265" r:id="rId9"/>
    <p:sldId id="267" r:id="rId10"/>
    <p:sldId id="271" r:id="rId11"/>
    <p:sldId id="272" r:id="rId12"/>
    <p:sldId id="27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9"/>
    <p:restoredTop sz="82867"/>
  </p:normalViewPr>
  <p:slideViewPr>
    <p:cSldViewPr snapToGrid="0">
      <p:cViewPr varScale="1">
        <p:scale>
          <a:sx n="124" d="100"/>
          <a:sy n="124" d="100"/>
        </p:scale>
        <p:origin x="2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005F2-24F8-8B4C-B353-5E81CA6F9399}" type="datetimeFigureOut">
              <a:rPr lang="en-DE" smtClean="0"/>
              <a:t>20.02.24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CE7E0-EEB6-3445-A240-0A6940907DA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385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377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407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2027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934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336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735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8" y="3956281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7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284890-85D2-4D7B-8EF5-15A9C1DB8F42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6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9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50602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7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697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2" y="624156"/>
            <a:ext cx="1565767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1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308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234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2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9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3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3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79133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1"/>
            <a:ext cx="444778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6001"/>
            <a:ext cx="444778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652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5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5" y="330520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996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0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1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54922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1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2C379-9A7C-4C87-A116-CBE9F58B04C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1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846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5" y="6453386"/>
            <a:ext cx="6280831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7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122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sldNum="0" hdr="0" ftr="0" dt="0"/>
  <p:txStyles>
    <p:titleStyle>
      <a:lvl1pPr algn="l" defTabSz="914377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38" indent="-384038" algn="l" defTabSz="914377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377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566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754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5943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131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320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509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697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B549A-0C2C-F826-B54B-4B4D92C0B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5" y="1480932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DE" sz="7000" dirty="0"/>
              <a:t>KAFKA</a:t>
            </a:r>
            <a:br>
              <a:rPr lang="en-DE" sz="7000" dirty="0"/>
            </a:br>
            <a:r>
              <a:rPr lang="en-DE" sz="7000" dirty="0"/>
              <a:t>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16F73-8949-6AB5-5E71-894358184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5" y="4804851"/>
            <a:ext cx="5607907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de-DE" sz="2100">
                <a:ea typeface="Times New Roman" panose="02020603050405020304" pitchFamily="18" charset="0"/>
              </a:rPr>
              <a:t>Speicherung der </a:t>
            </a:r>
            <a:r>
              <a:rPr lang="de-DE" sz="2100">
                <a:effectLst/>
                <a:ea typeface="Times New Roman" panose="02020603050405020304" pitchFamily="18" charset="0"/>
              </a:rPr>
              <a:t>aktuellen Trends auf Wikipedia und historischen Veränderungen von Themen mittels Apache Kafka.</a:t>
            </a:r>
            <a:endParaRPr lang="en-DE" sz="2100"/>
          </a:p>
        </p:txBody>
      </p:sp>
      <p:sp>
        <p:nvSpPr>
          <p:cNvPr id="103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105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pic>
        <p:nvPicPr>
          <p:cNvPr id="5" name="Picture 4" descr="A computer generated image of a graph&#10;&#10;Description automatically generated with medium confidence">
            <a:extLst>
              <a:ext uri="{FF2B5EF4-FFF2-40B4-BE49-F238E27FC236}">
                <a16:creationId xmlns:a16="http://schemas.microsoft.com/office/drawing/2014/main" id="{FFA7788D-2A00-9EC6-87A0-4678B5C95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8711" b="4"/>
          <a:stretch/>
        </p:blipFill>
        <p:spPr>
          <a:xfrm>
            <a:off x="1155560" y="1129353"/>
            <a:ext cx="3914583" cy="45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70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E080-BA1E-61D2-9F85-1508C923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 </a:t>
            </a:r>
            <a:r>
              <a:rPr lang="en-GB" dirty="0" err="1"/>
              <a:t>wäre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mögliche</a:t>
            </a:r>
            <a:r>
              <a:rPr lang="en-GB" dirty="0"/>
              <a:t> </a:t>
            </a:r>
            <a:r>
              <a:rPr lang="en-GB" dirty="0" err="1"/>
              <a:t>Datenbank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Speicherung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?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A39F0-84E1-7018-ADEA-BF9304A5E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MongoDB war eine schlechte Entscheidung:</a:t>
            </a:r>
            <a:br>
              <a:rPr lang="en-DE" dirty="0"/>
            </a:br>
            <a:endParaRPr lang="en-DE" dirty="0"/>
          </a:p>
          <a:p>
            <a:pPr lvl="1"/>
            <a:r>
              <a:rPr lang="en-DE" dirty="0"/>
              <a:t>Table-Based Struktur sinnvoller, da ich strukturelle Daten habe </a:t>
            </a:r>
            <a:br>
              <a:rPr lang="en-DE" dirty="0"/>
            </a:br>
            <a:r>
              <a:rPr lang="en-DE" dirty="0">
                <a:sym typeface="Wingdings" pitchFamily="2" charset="2"/>
              </a:rPr>
              <a:t> Strings, Integerer</a:t>
            </a:r>
            <a:br>
              <a:rPr lang="en-DE" dirty="0"/>
            </a:br>
            <a:endParaRPr lang="en-DE" dirty="0"/>
          </a:p>
          <a:p>
            <a:pPr lvl="1"/>
            <a:r>
              <a:rPr lang="en-DE" dirty="0"/>
              <a:t>Würde im Endeffekt einfach eine PostgreSQL Database nutzen</a:t>
            </a:r>
          </a:p>
          <a:p>
            <a:pPr lvl="2"/>
            <a:r>
              <a:rPr lang="en-DE" dirty="0"/>
              <a:t>Möglicherweise Cassandra, wenn es NoSQL sein soll</a:t>
            </a:r>
          </a:p>
          <a:p>
            <a:pPr lvl="1"/>
            <a:endParaRPr lang="en-DE" dirty="0"/>
          </a:p>
          <a:p>
            <a:pPr lvl="1"/>
            <a:r>
              <a:rPr lang="en-DE" dirty="0"/>
              <a:t>Ein Data Warehouse (OLAP) anstelle eines DBMS (OLTP) könnte auch sinnvoll sein: Amazon Redshift, Bigquery, Microsoft Synapse</a:t>
            </a:r>
          </a:p>
        </p:txBody>
      </p:sp>
    </p:spTree>
    <p:extLst>
      <p:ext uri="{BB962C8B-B14F-4D97-AF65-F5344CB8AC3E}">
        <p14:creationId xmlns:p14="http://schemas.microsoft.com/office/powerpoint/2010/main" val="71136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3C9E-78F7-0498-CE11-FCB58085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Welches </a:t>
            </a:r>
            <a:r>
              <a:rPr lang="en-GB" dirty="0" err="1"/>
              <a:t>Datenmodell</a:t>
            </a:r>
            <a:r>
              <a:rPr lang="en-GB" dirty="0"/>
              <a:t> </a:t>
            </a:r>
            <a:r>
              <a:rPr lang="en-GB" dirty="0" err="1"/>
              <a:t>wäre</a:t>
            </a:r>
            <a:r>
              <a:rPr lang="en-GB" dirty="0"/>
              <a:t> </a:t>
            </a:r>
            <a:r>
              <a:rPr lang="en-GB" dirty="0" err="1"/>
              <a:t>deiner</a:t>
            </a:r>
            <a:r>
              <a:rPr lang="en-GB" dirty="0"/>
              <a:t> </a:t>
            </a:r>
            <a:r>
              <a:rPr lang="en-GB" dirty="0" err="1"/>
              <a:t>Meinung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sinnvoll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Ablage</a:t>
            </a:r>
            <a:r>
              <a:rPr lang="en-GB" dirty="0"/>
              <a:t> der Events?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60CE3-D4C4-5100-0C34-1E81533C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Relationales</a:t>
            </a:r>
            <a:r>
              <a:rPr lang="en-GB" dirty="0"/>
              <a:t> </a:t>
            </a:r>
            <a:r>
              <a:rPr lang="en-GB" dirty="0" err="1"/>
              <a:t>Datenmodell</a:t>
            </a:r>
            <a:r>
              <a:rPr lang="en-GB" dirty="0"/>
              <a:t> für PostgreSQL: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2FBC5B-B003-279B-86B0-58A55414F72A}"/>
              </a:ext>
            </a:extLst>
          </p:cNvPr>
          <p:cNvSpPr txBox="1"/>
          <p:nvPr/>
        </p:nvSpPr>
        <p:spPr>
          <a:xfrm>
            <a:off x="5699256" y="3244334"/>
            <a:ext cx="79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Topics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EB29E6-85D6-93F4-6BD9-8CD372987AB5}"/>
              </a:ext>
            </a:extLst>
          </p:cNvPr>
          <p:cNvCxnSpPr/>
          <p:nvPr/>
        </p:nvCxnSpPr>
        <p:spPr>
          <a:xfrm flipH="1">
            <a:off x="4366517" y="3613666"/>
            <a:ext cx="1202076" cy="89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D6727A-76B0-AE30-41E0-7EA56BF32CAD}"/>
              </a:ext>
            </a:extLst>
          </p:cNvPr>
          <p:cNvCxnSpPr>
            <a:cxnSpLocks/>
          </p:cNvCxnSpPr>
          <p:nvPr/>
        </p:nvCxnSpPr>
        <p:spPr>
          <a:xfrm>
            <a:off x="6184710" y="3738240"/>
            <a:ext cx="0" cy="89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8D6A39-71C8-0700-36E9-E6A928B494C8}"/>
              </a:ext>
            </a:extLst>
          </p:cNvPr>
          <p:cNvCxnSpPr>
            <a:cxnSpLocks/>
          </p:cNvCxnSpPr>
          <p:nvPr/>
        </p:nvCxnSpPr>
        <p:spPr>
          <a:xfrm>
            <a:off x="6637106" y="3613666"/>
            <a:ext cx="982466" cy="752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0C669E-E314-B8FB-B3D2-D8137F407774}"/>
              </a:ext>
            </a:extLst>
          </p:cNvPr>
          <p:cNvSpPr txBox="1"/>
          <p:nvPr/>
        </p:nvSpPr>
        <p:spPr>
          <a:xfrm>
            <a:off x="3542539" y="4634929"/>
            <a:ext cx="125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Tabelle für </a:t>
            </a:r>
            <a:br>
              <a:rPr lang="en-DE" dirty="0"/>
            </a:br>
            <a:r>
              <a:rPr lang="en-DE" dirty="0"/>
              <a:t>Topic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980D7-C249-6371-CB02-A4DE0F590778}"/>
              </a:ext>
            </a:extLst>
          </p:cNvPr>
          <p:cNvSpPr txBox="1"/>
          <p:nvPr/>
        </p:nvSpPr>
        <p:spPr>
          <a:xfrm>
            <a:off x="5642318" y="4740582"/>
            <a:ext cx="125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Tabelle für </a:t>
            </a:r>
            <a:br>
              <a:rPr lang="en-DE" dirty="0"/>
            </a:br>
            <a:r>
              <a:rPr lang="en-DE" dirty="0"/>
              <a:t>Topic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2DC1C6-C7E6-EA9B-3C64-EEDFB1214D29}"/>
              </a:ext>
            </a:extLst>
          </p:cNvPr>
          <p:cNvSpPr txBox="1"/>
          <p:nvPr/>
        </p:nvSpPr>
        <p:spPr>
          <a:xfrm>
            <a:off x="7391555" y="4549097"/>
            <a:ext cx="125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Tabelle für </a:t>
            </a:r>
            <a:br>
              <a:rPr lang="en-DE" dirty="0"/>
            </a:br>
            <a:r>
              <a:rPr lang="en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61696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1042-5774-9E45-9EBF-3D3AB37D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Welche</a:t>
            </a:r>
            <a:r>
              <a:rPr lang="en-GB" dirty="0"/>
              <a:t> Topics </a:t>
            </a:r>
            <a:r>
              <a:rPr lang="en-GB" dirty="0" err="1"/>
              <a:t>wären</a:t>
            </a:r>
            <a:r>
              <a:rPr lang="en-GB" dirty="0"/>
              <a:t> </a:t>
            </a:r>
            <a:r>
              <a:rPr lang="en-GB" dirty="0" err="1"/>
              <a:t>sinnvoll</a:t>
            </a:r>
            <a:r>
              <a:rPr lang="en-GB" dirty="0"/>
              <a:t>? </a:t>
            </a:r>
            <a:br>
              <a:rPr lang="en-GB" dirty="0"/>
            </a:br>
            <a:endParaRPr lang="en-D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FADCDC-7C84-8214-84FE-F0C948526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08058"/>
              </p:ext>
            </p:extLst>
          </p:nvPr>
        </p:nvGraphicFramePr>
        <p:xfrm>
          <a:off x="2032000" y="2492054"/>
          <a:ext cx="8128000" cy="2839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801466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44162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Multi-Topic Struktur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Single-Topic Struktur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61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Mehrere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Topics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können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einen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höheren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Overhead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verursachen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Mehrere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Tabellen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verwalten</a:t>
                      </a:r>
                      <a:endParaRPr lang="en-DE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Consumer muss zwischen den Wikipedia-Themen differenzieren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5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Wikipedia Artikel müssen bestimmten Topics zugeordnet werden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Hohes Datenaufkommen </a:t>
                      </a:r>
                      <a:r>
                        <a:rPr lang="en-DE" dirty="0">
                          <a:sym typeface="Wingdings" pitchFamily="2" charset="2"/>
                        </a:rPr>
                        <a:t> Engpässe bei Verarbeitung wenn Partitionierung nicht richtig konfiguriert</a:t>
                      </a:r>
                      <a:endParaRPr lang="en-DE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8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Bessere Skalierung über Topics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Eine </a:t>
                      </a:r>
                      <a:r>
                        <a:rPr lang="en-GB" dirty="0" err="1"/>
                        <a:t>einzige</a:t>
                      </a:r>
                      <a:r>
                        <a:rPr lang="en-GB" dirty="0"/>
                        <a:t> Topic-</a:t>
                      </a:r>
                      <a:r>
                        <a:rPr lang="en-GB" dirty="0" err="1"/>
                        <a:t>Struktur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vereinfacht</a:t>
                      </a:r>
                      <a:r>
                        <a:rPr lang="en-GB" dirty="0"/>
                        <a:t> die </a:t>
                      </a:r>
                      <a:r>
                        <a:rPr lang="en-GB" dirty="0" err="1"/>
                        <a:t>Konfiguration</a:t>
                      </a:r>
                      <a:endParaRPr lang="en-DE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74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64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9" y="744470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obot reading a book&#10;&#10;Description automatically generated">
            <a:extLst>
              <a:ext uri="{FF2B5EF4-FFF2-40B4-BE49-F238E27FC236}">
                <a16:creationId xmlns:a16="http://schemas.microsoft.com/office/drawing/2014/main" id="{0A824CF5-40F1-DB27-CCE0-86BDA787E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 r="3784"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5" y="4166755"/>
            <a:ext cx="5607908" cy="204006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A568A-AE77-146B-5524-E3DE5647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2" y="4333010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 dirty="0" err="1">
                <a:solidFill>
                  <a:srgbClr val="FFFFFF"/>
                </a:solidFill>
              </a:rPr>
              <a:t>Vielen</a:t>
            </a:r>
            <a:r>
              <a:rPr lang="en-US" sz="3600" cap="all" dirty="0">
                <a:solidFill>
                  <a:srgbClr val="FFFFFF"/>
                </a:solidFill>
              </a:rPr>
              <a:t> Dank für Die </a:t>
            </a:r>
            <a:r>
              <a:rPr lang="en-US" sz="3600" cap="all" dirty="0" err="1">
                <a:solidFill>
                  <a:srgbClr val="FFFFFF"/>
                </a:solidFill>
              </a:rPr>
              <a:t>Aufmerksamkeit</a:t>
            </a:r>
            <a:r>
              <a:rPr lang="en-US" sz="3600" cap="all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5" y="3710251"/>
            <a:ext cx="2131467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883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036A8-ADFB-A385-92ED-C09AA972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1"/>
            <a:ext cx="6176776" cy="1485900"/>
          </a:xfrm>
        </p:spPr>
        <p:txBody>
          <a:bodyPr>
            <a:normAutofit/>
          </a:bodyPr>
          <a:lstStyle/>
          <a:p>
            <a:r>
              <a:rPr lang="en-DE" dirty="0"/>
              <a:t>Struktur</a:t>
            </a:r>
          </a:p>
        </p:txBody>
      </p:sp>
      <p:pic>
        <p:nvPicPr>
          <p:cNvPr id="4" name="Picture 3" descr="A colorful swirls of paint&#10;&#10;Description automatically generated">
            <a:extLst>
              <a:ext uri="{FF2B5EF4-FFF2-40B4-BE49-F238E27FC236}">
                <a16:creationId xmlns:a16="http://schemas.microsoft.com/office/drawing/2014/main" id="{4117076D-EBB1-1137-01B3-0241F7AE5A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5" r="3332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11077E2-CB01-F89E-EC6C-81CB06590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DE" dirty="0"/>
              <a:t>Einleitung</a:t>
            </a:r>
          </a:p>
          <a:p>
            <a:pPr marL="457189" indent="-457189">
              <a:buFont typeface="+mj-lt"/>
              <a:buAutoNum type="arabicPeriod"/>
            </a:pPr>
            <a:endParaRPr lang="en-DE" dirty="0"/>
          </a:p>
          <a:p>
            <a:pPr marL="457189" indent="-457189">
              <a:buFont typeface="+mj-lt"/>
              <a:buAutoNum type="arabicPeriod"/>
            </a:pPr>
            <a:r>
              <a:rPr lang="en-DE" dirty="0"/>
              <a:t>Methodik</a:t>
            </a:r>
          </a:p>
          <a:p>
            <a:pPr marL="457189" indent="-457189">
              <a:buFont typeface="+mj-lt"/>
              <a:buAutoNum type="arabicPeriod"/>
            </a:pPr>
            <a:endParaRPr lang="en-DE" dirty="0"/>
          </a:p>
          <a:p>
            <a:pPr marL="457189" indent="-457189">
              <a:buFont typeface="+mj-lt"/>
              <a:buAutoNum type="arabicPeriod"/>
            </a:pPr>
            <a:r>
              <a:rPr lang="en-DE" dirty="0"/>
              <a:t>Prototyp</a:t>
            </a:r>
          </a:p>
          <a:p>
            <a:pPr marL="457189" indent="-457189">
              <a:buFont typeface="+mj-lt"/>
              <a:buAutoNum type="arabicPeriod"/>
            </a:pPr>
            <a:endParaRPr lang="en-DE" dirty="0"/>
          </a:p>
          <a:p>
            <a:pPr marL="457189" indent="-457189">
              <a:buFont typeface="+mj-lt"/>
              <a:buAutoNum type="arabicPeriod"/>
            </a:pPr>
            <a:r>
              <a:rPr lang="en-DE" dirty="0"/>
              <a:t>Aspekte</a:t>
            </a:r>
          </a:p>
        </p:txBody>
      </p:sp>
    </p:spTree>
    <p:extLst>
      <p:ext uri="{BB962C8B-B14F-4D97-AF65-F5344CB8AC3E}">
        <p14:creationId xmlns:p14="http://schemas.microsoft.com/office/powerpoint/2010/main" val="225074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orful circle with lines and dots&#10;&#10;Description automatically generated">
            <a:extLst>
              <a:ext uri="{FF2B5EF4-FFF2-40B4-BE49-F238E27FC236}">
                <a16:creationId xmlns:a16="http://schemas.microsoft.com/office/drawing/2014/main" id="{96B214F9-F37E-3376-2232-DBC5D7264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 r="5127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22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D029-35F8-F737-6005-2D899BF9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000" cap="all" dirty="0" err="1"/>
              <a:t>Einleitung</a:t>
            </a:r>
            <a:endParaRPr lang="en-US" sz="7000" cap="all" dirty="0"/>
          </a:p>
        </p:txBody>
      </p:sp>
    </p:spTree>
    <p:extLst>
      <p:ext uri="{BB962C8B-B14F-4D97-AF65-F5344CB8AC3E}">
        <p14:creationId xmlns:p14="http://schemas.microsoft.com/office/powerpoint/2010/main" val="147083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9541-3A6D-3EDE-12D8-C70E217A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Herangehensweise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D37A-6D45-7D06-C2EB-322951AF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45622"/>
          </a:xfrm>
        </p:spPr>
        <p:txBody>
          <a:bodyPr>
            <a:normAutofit/>
          </a:bodyPr>
          <a:lstStyle/>
          <a:p>
            <a:r>
              <a:rPr lang="en-DE" dirty="0"/>
              <a:t>Einlesen in Kafka (Container, Topics, Consumer, Producer)</a:t>
            </a:r>
          </a:p>
          <a:p>
            <a:r>
              <a:rPr lang="en-DE" dirty="0"/>
              <a:t>Erstelle Repository</a:t>
            </a:r>
          </a:p>
          <a:p>
            <a:r>
              <a:rPr lang="en-DE" dirty="0"/>
              <a:t>Erstelle Kafka Container und debugge mittels KafkaCat</a:t>
            </a:r>
          </a:p>
          <a:p>
            <a:r>
              <a:rPr lang="en-DE" dirty="0"/>
              <a:t>Erstelle MongoDB Container für die Datenbank</a:t>
            </a:r>
          </a:p>
          <a:p>
            <a:r>
              <a:rPr lang="en-DE" dirty="0"/>
              <a:t>Erstelle Python Application um Logik zu implementieren (erst lokal, später im Container)</a:t>
            </a:r>
            <a:br>
              <a:rPr lang="en-DE" dirty="0"/>
            </a:br>
            <a:endParaRPr lang="en-DE" dirty="0"/>
          </a:p>
          <a:p>
            <a:r>
              <a:rPr lang="en-DE" dirty="0"/>
              <a:t>Größten Probleme: </a:t>
            </a:r>
          </a:p>
          <a:p>
            <a:pPr lvl="1"/>
            <a:r>
              <a:rPr lang="en-DE" dirty="0"/>
              <a:t>Wie könnten Beispieldaten aussehen?</a:t>
            </a:r>
          </a:p>
          <a:p>
            <a:pPr lvl="1"/>
            <a:r>
              <a:rPr lang="en-DE" dirty="0"/>
              <a:t>Historische Artikel auch speichern oder nur Anzahl Edits? </a:t>
            </a:r>
          </a:p>
        </p:txBody>
      </p:sp>
    </p:spTree>
    <p:extLst>
      <p:ext uri="{BB962C8B-B14F-4D97-AF65-F5344CB8AC3E}">
        <p14:creationId xmlns:p14="http://schemas.microsoft.com/office/powerpoint/2010/main" val="15636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pink dots&#10;&#10;Description automatically generated with medium confidence">
            <a:extLst>
              <a:ext uri="{FF2B5EF4-FFF2-40B4-BE49-F238E27FC236}">
                <a16:creationId xmlns:a16="http://schemas.microsoft.com/office/drawing/2014/main" id="{92635818-E637-C846-9D14-0FED2F256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0" r="14365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63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D029-35F8-F737-6005-2D899BF9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5" y="1480932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000" cap="all"/>
              <a:t>methodik</a:t>
            </a:r>
          </a:p>
        </p:txBody>
      </p:sp>
    </p:spTree>
    <p:extLst>
      <p:ext uri="{BB962C8B-B14F-4D97-AF65-F5344CB8AC3E}">
        <p14:creationId xmlns:p14="http://schemas.microsoft.com/office/powerpoint/2010/main" val="3447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C83D6-829E-54D6-2A97-956A198C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 cap="all"/>
              <a:t>Idee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pic>
        <p:nvPicPr>
          <p:cNvPr id="13" name="Content Placeholder 12" descr="A diagram of a computer&#10;&#10;Description automatically generated">
            <a:extLst>
              <a:ext uri="{FF2B5EF4-FFF2-40B4-BE49-F238E27FC236}">
                <a16:creationId xmlns:a16="http://schemas.microsoft.com/office/drawing/2014/main" id="{6E5ED420-D4BB-679C-AE77-FE4D321BA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59" y="1340841"/>
            <a:ext cx="5452349" cy="4375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307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DDA6-D5A9-6CE3-AE68-06D28023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Idee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5289F-2C49-B59A-19FB-BB88BB8D0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166279" cy="3581400"/>
          </a:xfrm>
        </p:spPr>
        <p:txBody>
          <a:bodyPr>
            <a:normAutofit/>
          </a:bodyPr>
          <a:lstStyle/>
          <a:p>
            <a:r>
              <a:rPr lang="en-DE" dirty="0"/>
              <a:t>Producer</a:t>
            </a:r>
          </a:p>
          <a:p>
            <a:pPr lvl="1"/>
            <a:r>
              <a:rPr lang="en-DE" dirty="0"/>
              <a:t>Prototyp: producer.ipynb um Beispiel-Datenpunkte zu erstellen</a:t>
            </a:r>
          </a:p>
          <a:p>
            <a:pPr lvl="1"/>
            <a:endParaRPr lang="en-DE" dirty="0"/>
          </a:p>
          <a:p>
            <a:r>
              <a:rPr lang="en-DE" dirty="0"/>
              <a:t>Consumer</a:t>
            </a:r>
          </a:p>
          <a:p>
            <a:pPr lvl="1"/>
            <a:r>
              <a:rPr lang="en-DE" dirty="0"/>
              <a:t>Prozessiere Daten alle 60 Sekunden </a:t>
            </a:r>
          </a:p>
          <a:p>
            <a:pPr lvl="1"/>
            <a:r>
              <a:rPr lang="en-DE" dirty="0"/>
              <a:t>Speichere historische Daten (neue und alte Artikel) in Datenbank Wikipedia_Historic </a:t>
            </a:r>
          </a:p>
          <a:p>
            <a:pPr lvl="1"/>
            <a:r>
              <a:rPr lang="en-DE" dirty="0"/>
              <a:t>Zähle globale und deutsche Edits und speiche in Datenbank Wikipedia_Trend</a:t>
            </a:r>
          </a:p>
          <a:p>
            <a:pPr lvl="1"/>
            <a:r>
              <a:rPr lang="en-DE" dirty="0"/>
              <a:t>Nutze MongoDB Datenbank und speichere Daten als JSON</a:t>
            </a:r>
          </a:p>
        </p:txBody>
      </p:sp>
    </p:spTree>
    <p:extLst>
      <p:ext uri="{BB962C8B-B14F-4D97-AF65-F5344CB8AC3E}">
        <p14:creationId xmlns:p14="http://schemas.microsoft.com/office/powerpoint/2010/main" val="4207329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chart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FF4E1D3C-38C0-90AA-B1B5-D7319E1C4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r="19826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39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D029-35F8-F737-6005-2D899BF9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000" cap="all"/>
              <a:t>Prototyp</a:t>
            </a:r>
          </a:p>
        </p:txBody>
      </p:sp>
    </p:spTree>
    <p:extLst>
      <p:ext uri="{BB962C8B-B14F-4D97-AF65-F5344CB8AC3E}">
        <p14:creationId xmlns:p14="http://schemas.microsoft.com/office/powerpoint/2010/main" val="55094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864440A3-A062-947B-0005-8FB929E24C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2" r="7563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61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D029-35F8-F737-6005-2D899BF9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5" y="1480932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000" cap="all"/>
              <a:t>Aspekte</a:t>
            </a:r>
          </a:p>
        </p:txBody>
      </p:sp>
    </p:spTree>
    <p:extLst>
      <p:ext uri="{BB962C8B-B14F-4D97-AF65-F5344CB8AC3E}">
        <p14:creationId xmlns:p14="http://schemas.microsoft.com/office/powerpoint/2010/main" val="14692191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{CE2D780B-ADAD-7F46-81C1-0D21004846C3}tf10001072</Template>
  <TotalTime>12178</TotalTime>
  <Words>312</Words>
  <Application>Microsoft Macintosh PowerPoint</Application>
  <PresentationFormat>Widescreen</PresentationFormat>
  <Paragraphs>62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Franklin Gothic Book</vt:lpstr>
      <vt:lpstr>Times New Roman</vt:lpstr>
      <vt:lpstr>Wingdings</vt:lpstr>
      <vt:lpstr>Crop</vt:lpstr>
      <vt:lpstr>KAFKA Challenge</vt:lpstr>
      <vt:lpstr>Struktur</vt:lpstr>
      <vt:lpstr>Einleitung</vt:lpstr>
      <vt:lpstr>Herangehensweise</vt:lpstr>
      <vt:lpstr>methodik</vt:lpstr>
      <vt:lpstr>Idee</vt:lpstr>
      <vt:lpstr>Idee</vt:lpstr>
      <vt:lpstr>Prototyp</vt:lpstr>
      <vt:lpstr>Aspekte</vt:lpstr>
      <vt:lpstr>Was wäre eine mögliche Datenbank zur Speicherung der Daten? </vt:lpstr>
      <vt:lpstr>Welches Datenmodell wäre deiner Meinung nach sinnvoll zur Ablage der Events? </vt:lpstr>
      <vt:lpstr>Welche Topics wären sinnvoll?  </vt:lpstr>
      <vt:lpstr>Vielen Dank für Die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Dustin T.</dc:creator>
  <cp:lastModifiedBy>Dustin Theobald</cp:lastModifiedBy>
  <cp:revision>137</cp:revision>
  <dcterms:created xsi:type="dcterms:W3CDTF">2023-11-02T10:08:49Z</dcterms:created>
  <dcterms:modified xsi:type="dcterms:W3CDTF">2024-02-20T09:58:49Z</dcterms:modified>
</cp:coreProperties>
</file>